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5" r:id="rId2"/>
    <p:sldId id="291" r:id="rId3"/>
    <p:sldId id="272" r:id="rId4"/>
    <p:sldId id="294" r:id="rId5"/>
    <p:sldId id="293" r:id="rId6"/>
    <p:sldId id="258" r:id="rId7"/>
    <p:sldId id="281" r:id="rId8"/>
    <p:sldId id="289" r:id="rId9"/>
    <p:sldId id="292" r:id="rId10"/>
    <p:sldId id="284" r:id="rId11"/>
    <p:sldId id="288" r:id="rId12"/>
    <p:sldId id="259" r:id="rId13"/>
    <p:sldId id="297" r:id="rId14"/>
    <p:sldId id="298" r:id="rId15"/>
    <p:sldId id="282" r:id="rId16"/>
    <p:sldId id="287" r:id="rId17"/>
    <p:sldId id="299"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8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7310B0FA-97D0-4D65-BD37-D68A8512A6B1}" type="datetimeFigureOut">
              <a:rPr lang="en-US" smtClean="0"/>
              <a:pPr/>
              <a:t>1/10/2011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15891C3-790E-4780-8777-A0910F841A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5891C3-790E-4780-8777-A0910F841AEC}"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76200"/>
            <a:ext cx="7848600" cy="1219200"/>
          </a:xfrm>
        </p:spPr>
        <p:txBody>
          <a:bodyPr>
            <a:normAutofit fontScale="90000"/>
          </a:bodyPr>
          <a:lstStyle/>
          <a:p>
            <a:r>
              <a:rPr lang="en-US" sz="3100" dirty="0" smtClean="0"/>
              <a:t>Ship-board Flux Measurements made during </a:t>
            </a:r>
            <a:r>
              <a:rPr lang="en-US" sz="3100" dirty="0" err="1" smtClean="0"/>
              <a:t>CalNex</a:t>
            </a:r>
            <a:r>
              <a:rPr lang="en-US" sz="3100" dirty="0" smtClean="0"/>
              <a:t> 2010</a:t>
            </a:r>
            <a:br>
              <a:rPr lang="en-US" sz="3100" dirty="0" smtClean="0"/>
            </a:br>
            <a:r>
              <a:rPr lang="en-US" sz="1800" dirty="0" smtClean="0">
                <a:latin typeface="Times New Roman" pitchFamily="18" charset="0"/>
                <a:cs typeface="Times New Roman" pitchFamily="18" charset="0"/>
              </a:rPr>
              <a:t> C.W. </a:t>
            </a:r>
            <a:r>
              <a:rPr lang="en-US" sz="1800" dirty="0" err="1" smtClean="0">
                <a:latin typeface="Times New Roman" pitchFamily="18" charset="0"/>
                <a:cs typeface="Times New Roman" pitchFamily="18" charset="0"/>
              </a:rPr>
              <a:t>Fairall</a:t>
            </a:r>
            <a:r>
              <a:rPr lang="en-US" sz="1800" dirty="0" smtClean="0">
                <a:latin typeface="Times New Roman" pitchFamily="18" charset="0"/>
                <a:cs typeface="Times New Roman" pitchFamily="18" charset="0"/>
              </a:rPr>
              <a:t> , D.E. Wolfe, S. </a:t>
            </a:r>
            <a:r>
              <a:rPr lang="en-US" sz="1800" dirty="0" err="1" smtClean="0">
                <a:latin typeface="Times New Roman" pitchFamily="18" charset="0"/>
                <a:cs typeface="Times New Roman" pitchFamily="18" charset="0"/>
              </a:rPr>
              <a:t>Pezoa</a:t>
            </a:r>
            <a:r>
              <a:rPr lang="en-US" sz="1800" dirty="0" smtClean="0">
                <a:latin typeface="Times New Roman" pitchFamily="18" charset="0"/>
                <a:cs typeface="Times New Roman" pitchFamily="18" charset="0"/>
              </a:rPr>
              <a:t>, L. </a:t>
            </a:r>
            <a:r>
              <a:rPr lang="en-US" sz="1800" dirty="0" err="1" smtClean="0">
                <a:latin typeface="Times New Roman" pitchFamily="18" charset="0"/>
                <a:cs typeface="Times New Roman" pitchFamily="18" charset="0"/>
              </a:rPr>
              <a:t>Bariteau</a:t>
            </a:r>
            <a:r>
              <a:rPr lang="en-US" sz="1800" dirty="0" smtClean="0">
                <a:latin typeface="Times New Roman" pitchFamily="18" charset="0"/>
                <a:cs typeface="Times New Roman" pitchFamily="18" charset="0"/>
              </a:rPr>
              <a:t>, B. </a:t>
            </a:r>
            <a:r>
              <a:rPr lang="en-US" sz="1800" dirty="0" err="1" smtClean="0">
                <a:latin typeface="Times New Roman" pitchFamily="18" charset="0"/>
                <a:cs typeface="Times New Roman" pitchFamily="18" charset="0"/>
              </a:rPr>
              <a:t>Blomquist</a:t>
            </a:r>
            <a:r>
              <a:rPr lang="en-US" sz="1800" dirty="0" smtClean="0">
                <a:latin typeface="Times New Roman" pitchFamily="18" charset="0"/>
                <a:cs typeface="Times New Roman" pitchFamily="18" charset="0"/>
              </a:rPr>
              <a:t>, C. Sweeney</a:t>
            </a:r>
            <a:r>
              <a:rPr lang="en-US" sz="1300" dirty="0" smtClean="0">
                <a:latin typeface="Times New Roman" pitchFamily="18" charset="0"/>
                <a:cs typeface="Times New Roman" pitchFamily="18" charset="0"/>
              </a:rPr>
              <a:t/>
            </a:r>
            <a:br>
              <a:rPr lang="en-US" sz="1300" dirty="0" smtClean="0">
                <a:latin typeface="Times New Roman" pitchFamily="18" charset="0"/>
                <a:cs typeface="Times New Roman" pitchFamily="18" charset="0"/>
              </a:rPr>
            </a:br>
            <a:r>
              <a:rPr lang="en-US" sz="1300" dirty="0" smtClean="0">
                <a:latin typeface="Times New Roman" pitchFamily="18" charset="0"/>
                <a:cs typeface="Times New Roman" pitchFamily="18" charset="0"/>
              </a:rPr>
              <a:t> </a:t>
            </a:r>
            <a:br>
              <a:rPr lang="en-US" sz="1300" dirty="0" smtClean="0">
                <a:latin typeface="Times New Roman" pitchFamily="18" charset="0"/>
                <a:cs typeface="Times New Roman" pitchFamily="18" charset="0"/>
              </a:rPr>
            </a:br>
            <a:endParaRPr lang="en-US" sz="1300" dirty="0" smtClean="0"/>
          </a:p>
        </p:txBody>
      </p:sp>
      <p:sp>
        <p:nvSpPr>
          <p:cNvPr id="3" name="Subtitle 2"/>
          <p:cNvSpPr>
            <a:spLocks noGrp="1"/>
          </p:cNvSpPr>
          <p:nvPr>
            <p:ph type="subTitle" idx="1"/>
          </p:nvPr>
        </p:nvSpPr>
        <p:spPr>
          <a:xfrm>
            <a:off x="76200" y="1219200"/>
            <a:ext cx="4724400" cy="5334000"/>
          </a:xfrm>
        </p:spPr>
        <p:txBody>
          <a:bodyPr rtlCol="0">
            <a:noAutofit/>
          </a:bodyPr>
          <a:lstStyle/>
          <a:p>
            <a:pPr algn="l">
              <a:defRPr/>
            </a:pPr>
            <a:r>
              <a:rPr lang="en-US" sz="1600" b="1" dirty="0" smtClean="0"/>
              <a:t>Air-Sea flux measurements were made from the research vessel Atlantis during the California Air Quality Study (</a:t>
            </a:r>
            <a:r>
              <a:rPr lang="en-US" sz="1600" b="1" dirty="0" err="1" smtClean="0"/>
              <a:t>CalNex</a:t>
            </a:r>
            <a:r>
              <a:rPr lang="en-US" sz="1600" b="1" dirty="0" smtClean="0"/>
              <a:t> 2010) off the California coast from San Diego to San Francisco Measurements included sensible and latent heat fluxes in conjunction with long and short-wave incoming solar radiation, total </a:t>
            </a:r>
            <a:r>
              <a:rPr lang="en-US" sz="1600" b="1" dirty="0" err="1" smtClean="0"/>
              <a:t>precipitable</a:t>
            </a:r>
            <a:r>
              <a:rPr lang="en-US" sz="1600" b="1" dirty="0" smtClean="0"/>
              <a:t> and liquid water, remote sensing of the clouds, and thermodynamic and wind profiles from </a:t>
            </a:r>
            <a:r>
              <a:rPr lang="en-US" sz="1600" b="1" dirty="0" err="1" smtClean="0"/>
              <a:t>radiosonde</a:t>
            </a:r>
            <a:r>
              <a:rPr lang="en-US" sz="1600" b="1" dirty="0" smtClean="0"/>
              <a:t> launches to capture the boundary layer structure.  As can be seen in Fig. 1 a diverse and complicated set of data were collected in such regions as the harbors of San Diego, Los Angeles, and San Francisco, the Sacramento ship channel, coastal transects, and the open ocean. The two major study areas were just off the coast of Los Angeles where the ship spent 16 days and in the San Francisco bay/ Sacramento ship-channel for 5 days. Figure 2 shows hourly averaged data of the meteorological conditions encountered. Boundary layer conditions are summarized in Figure 2 which is a composite of the theta profiles calculated from the 79 </a:t>
            </a:r>
            <a:r>
              <a:rPr lang="en-US" sz="1600" b="1" dirty="0" err="1" smtClean="0"/>
              <a:t>radiosonde</a:t>
            </a:r>
            <a:r>
              <a:rPr lang="en-US" sz="1600" b="1" dirty="0" smtClean="0"/>
              <a:t> launches made during </a:t>
            </a:r>
            <a:r>
              <a:rPr lang="en-US" sz="1600" b="1" dirty="0" err="1" smtClean="0"/>
              <a:t>CalNex</a:t>
            </a:r>
            <a:r>
              <a:rPr lang="en-US" sz="1600" b="1" dirty="0" smtClean="0"/>
              <a:t>.</a:t>
            </a:r>
          </a:p>
          <a:p>
            <a:pPr algn="l" eaLnBrk="1" fontAlgn="auto" hangingPunct="1">
              <a:spcAft>
                <a:spcPts val="0"/>
              </a:spcAft>
              <a:buFont typeface="Arial" pitchFamily="34" charset="0"/>
              <a:buNone/>
              <a:defRPr/>
            </a:pPr>
            <a:endParaRPr lang="en-US" sz="1600" b="1" dirty="0">
              <a:latin typeface="Arial" pitchFamily="34" charset="0"/>
              <a:cs typeface="Arial" pitchFamily="34" charset="0"/>
            </a:endParaRPr>
          </a:p>
          <a:p>
            <a:pPr algn="l" eaLnBrk="1" fontAlgn="auto" hangingPunct="1">
              <a:spcAft>
                <a:spcPts val="0"/>
              </a:spcAft>
              <a:buFont typeface="Arial" pitchFamily="34" charset="0"/>
              <a:buNone/>
              <a:defRPr/>
            </a:pPr>
            <a:endParaRPr lang="en-US" sz="1600" b="1" dirty="0"/>
          </a:p>
        </p:txBody>
      </p:sp>
      <p:pic>
        <p:nvPicPr>
          <p:cNvPr id="47106" name="Picture 2" descr="F:\CALNEX_2010\Calnex Pictures\atlantis.jpg"/>
          <p:cNvPicPr>
            <a:picLocks noChangeAspect="1" noChangeArrowheads="1"/>
          </p:cNvPicPr>
          <p:nvPr/>
        </p:nvPicPr>
        <p:blipFill>
          <a:blip r:embed="rId2" cstate="print"/>
          <a:srcRect/>
          <a:stretch>
            <a:fillRect/>
          </a:stretch>
        </p:blipFill>
        <p:spPr bwMode="auto">
          <a:xfrm>
            <a:off x="4832452" y="1295401"/>
            <a:ext cx="4216297" cy="38099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19200" y="533400"/>
            <a:ext cx="5595461" cy="5410200"/>
            <a:chOff x="1033939" y="381000"/>
            <a:chExt cx="6662261" cy="647700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3939" y="381000"/>
              <a:ext cx="6662261" cy="6477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91000" y="443346"/>
              <a:ext cx="3497365" cy="2804818"/>
            </a:xfrm>
            <a:prstGeom prst="rect">
              <a:avLst/>
            </a:prstGeom>
          </p:spPr>
        </p:pic>
        <p:cxnSp>
          <p:nvCxnSpPr>
            <p:cNvPr id="7" name="Straight Arrow Connector 6"/>
            <p:cNvCxnSpPr/>
            <p:nvPr/>
          </p:nvCxnSpPr>
          <p:spPr>
            <a:xfrm flipH="1">
              <a:off x="5638800" y="3276600"/>
              <a:ext cx="300882" cy="1371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52400" y="5966936"/>
            <a:ext cx="8305800" cy="523220"/>
          </a:xfrm>
          <a:prstGeom prst="rect">
            <a:avLst/>
          </a:prstGeom>
          <a:noFill/>
        </p:spPr>
        <p:txBody>
          <a:bodyPr wrap="square" rtlCol="0">
            <a:spAutoFit/>
          </a:bodyPr>
          <a:lstStyle/>
          <a:p>
            <a:r>
              <a:rPr lang="en-US" sz="1400" dirty="0" smtClean="0"/>
              <a:t>Each </a:t>
            </a:r>
            <a:r>
              <a:rPr lang="en-US" sz="1400" dirty="0"/>
              <a:t>half pennant represents 5 knots (1 knot = 0.51 m/s</a:t>
            </a:r>
            <a:r>
              <a:rPr lang="en-US" sz="1400" dirty="0" smtClean="0"/>
              <a:t>)  </a:t>
            </a:r>
            <a:r>
              <a:rPr lang="en-US" sz="1400" dirty="0"/>
              <a:t>each whole pennant represents 10 knots; each flag represents 50 </a:t>
            </a:r>
            <a:r>
              <a:rPr lang="en-US" sz="1400" dirty="0" smtClean="0"/>
              <a:t>knots (</a:t>
            </a:r>
            <a:r>
              <a:rPr lang="en-US" sz="1400" dirty="0"/>
              <a:t>which we should not see on that cruise). </a:t>
            </a:r>
            <a:r>
              <a:rPr lang="en-US" sz="1400" dirty="0" smtClean="0"/>
              <a:t>Max </a:t>
            </a:r>
            <a:r>
              <a:rPr lang="en-US" sz="1400" dirty="0"/>
              <a:t>was ~30 knots. </a:t>
            </a:r>
          </a:p>
        </p:txBody>
      </p:sp>
      <p:sp>
        <p:nvSpPr>
          <p:cNvPr id="8" name="TextBox 7"/>
          <p:cNvSpPr txBox="1"/>
          <p:nvPr/>
        </p:nvSpPr>
        <p:spPr>
          <a:xfrm>
            <a:off x="2971800" y="1676400"/>
            <a:ext cx="271228" cy="276999"/>
          </a:xfrm>
          <a:prstGeom prst="rect">
            <a:avLst/>
          </a:prstGeom>
          <a:solidFill>
            <a:schemeClr val="bg1"/>
          </a:solidFill>
        </p:spPr>
        <p:txBody>
          <a:bodyPr wrap="none" rtlCol="0">
            <a:spAutoFit/>
          </a:bodyPr>
          <a:lstStyle/>
          <a:p>
            <a:r>
              <a:rPr lang="en-US" sz="1200" b="1" dirty="0" smtClean="0"/>
              <a:t>B</a:t>
            </a:r>
            <a:endParaRPr lang="en-US" sz="1200" b="1" dirty="0"/>
          </a:p>
        </p:txBody>
      </p:sp>
      <p:sp>
        <p:nvSpPr>
          <p:cNvPr id="9" name="TextBox 8"/>
          <p:cNvSpPr txBox="1"/>
          <p:nvPr/>
        </p:nvSpPr>
        <p:spPr>
          <a:xfrm>
            <a:off x="5791200" y="3886200"/>
            <a:ext cx="277640" cy="276999"/>
          </a:xfrm>
          <a:prstGeom prst="rect">
            <a:avLst/>
          </a:prstGeom>
          <a:solidFill>
            <a:schemeClr val="bg1"/>
          </a:solidFill>
        </p:spPr>
        <p:txBody>
          <a:bodyPr wrap="none" rtlCol="0">
            <a:spAutoFit/>
          </a:bodyPr>
          <a:lstStyle/>
          <a:p>
            <a:r>
              <a:rPr lang="en-US" sz="1200" b="1" dirty="0" smtClean="0"/>
              <a:t>A</a:t>
            </a:r>
            <a:endParaRPr lang="en-US" sz="1200" b="1" dirty="0"/>
          </a:p>
        </p:txBody>
      </p:sp>
      <p:sp>
        <p:nvSpPr>
          <p:cNvPr id="10" name="TextBox 9"/>
          <p:cNvSpPr txBox="1"/>
          <p:nvPr/>
        </p:nvSpPr>
        <p:spPr>
          <a:xfrm>
            <a:off x="2719235" y="533400"/>
            <a:ext cx="266420" cy="276999"/>
          </a:xfrm>
          <a:prstGeom prst="rect">
            <a:avLst/>
          </a:prstGeom>
          <a:solidFill>
            <a:schemeClr val="bg1"/>
          </a:solidFill>
        </p:spPr>
        <p:txBody>
          <a:bodyPr wrap="none" rtlCol="0">
            <a:spAutoFit/>
          </a:bodyPr>
          <a:lstStyle/>
          <a:p>
            <a:r>
              <a:rPr lang="en-US" sz="1200" b="1" dirty="0" smtClean="0"/>
              <a:t>C</a:t>
            </a:r>
            <a:endParaRPr lang="en-US" sz="1200" b="1" dirty="0"/>
          </a:p>
        </p:txBody>
      </p:sp>
      <p:cxnSp>
        <p:nvCxnSpPr>
          <p:cNvPr id="12" name="Straight Arrow Connector 11"/>
          <p:cNvCxnSpPr/>
          <p:nvPr/>
        </p:nvCxnSpPr>
        <p:spPr>
          <a:xfrm flipH="1">
            <a:off x="5029200" y="4024699"/>
            <a:ext cx="704496" cy="3949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3600" y="0"/>
            <a:ext cx="4724400" cy="523220"/>
          </a:xfrm>
          <a:prstGeom prst="rect">
            <a:avLst/>
          </a:prstGeom>
          <a:noFill/>
        </p:spPr>
        <p:txBody>
          <a:bodyPr wrap="square" rtlCol="0">
            <a:spAutoFit/>
          </a:bodyPr>
          <a:lstStyle/>
          <a:p>
            <a:r>
              <a:rPr lang="en-US" sz="2800" dirty="0" smtClean="0">
                <a:solidFill>
                  <a:srgbClr val="FF0000"/>
                </a:solidFill>
              </a:rPr>
              <a:t>CALNEX Wind Barb Plot</a:t>
            </a:r>
            <a:endParaRPr lang="en-US" sz="2800" dirty="0">
              <a:solidFill>
                <a:srgbClr val="FF0000"/>
              </a:solidFill>
            </a:endParaRPr>
          </a:p>
        </p:txBody>
      </p:sp>
    </p:spTree>
    <p:extLst>
      <p:ext uri="{BB962C8B-B14F-4D97-AF65-F5344CB8AC3E}">
        <p14:creationId xmlns:p14="http://schemas.microsoft.com/office/powerpoint/2010/main" xmlns="" val="378069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rcRect l="3750" t="2500" r="6250" b="3750"/>
          <a:stretch>
            <a:fillRect/>
          </a:stretch>
        </p:blipFill>
        <p:spPr>
          <a:xfrm>
            <a:off x="1219200" y="685800"/>
            <a:ext cx="7315200" cy="5715000"/>
          </a:xfrm>
          <a:prstGeom prst="rect">
            <a:avLst/>
          </a:prstGeom>
        </p:spPr>
      </p:pic>
      <p:sp>
        <p:nvSpPr>
          <p:cNvPr id="2" name="TextBox 1"/>
          <p:cNvSpPr txBox="1"/>
          <p:nvPr/>
        </p:nvSpPr>
        <p:spPr>
          <a:xfrm>
            <a:off x="3886200" y="838200"/>
            <a:ext cx="324128" cy="369332"/>
          </a:xfrm>
          <a:prstGeom prst="rect">
            <a:avLst/>
          </a:prstGeom>
          <a:noFill/>
        </p:spPr>
        <p:txBody>
          <a:bodyPr wrap="none" rtlCol="0">
            <a:spAutoFit/>
          </a:bodyPr>
          <a:lstStyle/>
          <a:p>
            <a:r>
              <a:rPr lang="en-US" b="1" dirty="0" smtClean="0"/>
              <a:t>A</a:t>
            </a:r>
            <a:endParaRPr lang="en-US" b="1" dirty="0"/>
          </a:p>
        </p:txBody>
      </p:sp>
      <p:sp>
        <p:nvSpPr>
          <p:cNvPr id="4" name="TextBox 3"/>
          <p:cNvSpPr txBox="1"/>
          <p:nvPr/>
        </p:nvSpPr>
        <p:spPr>
          <a:xfrm>
            <a:off x="5923760" y="849868"/>
            <a:ext cx="314510" cy="369332"/>
          </a:xfrm>
          <a:prstGeom prst="rect">
            <a:avLst/>
          </a:prstGeom>
          <a:noFill/>
        </p:spPr>
        <p:txBody>
          <a:bodyPr wrap="none" rtlCol="0">
            <a:spAutoFit/>
          </a:bodyPr>
          <a:lstStyle/>
          <a:p>
            <a:r>
              <a:rPr lang="en-US" b="1" dirty="0" smtClean="0"/>
              <a:t>B</a:t>
            </a:r>
            <a:endParaRPr lang="en-US" b="1" dirty="0"/>
          </a:p>
        </p:txBody>
      </p:sp>
      <p:sp>
        <p:nvSpPr>
          <p:cNvPr id="6" name="TextBox 5"/>
          <p:cNvSpPr txBox="1"/>
          <p:nvPr/>
        </p:nvSpPr>
        <p:spPr>
          <a:xfrm>
            <a:off x="6837219" y="838200"/>
            <a:ext cx="308098" cy="369332"/>
          </a:xfrm>
          <a:prstGeom prst="rect">
            <a:avLst/>
          </a:prstGeom>
          <a:noFill/>
        </p:spPr>
        <p:txBody>
          <a:bodyPr wrap="none" rtlCol="0">
            <a:spAutoFit/>
          </a:bodyPr>
          <a:lstStyle/>
          <a:p>
            <a:r>
              <a:rPr lang="en-US" b="1" dirty="0"/>
              <a:t>C</a:t>
            </a:r>
          </a:p>
        </p:txBody>
      </p:sp>
      <p:sp>
        <p:nvSpPr>
          <p:cNvPr id="7" name="TextBox 6"/>
          <p:cNvSpPr txBox="1"/>
          <p:nvPr/>
        </p:nvSpPr>
        <p:spPr>
          <a:xfrm>
            <a:off x="2362200" y="152400"/>
            <a:ext cx="5715000" cy="584775"/>
          </a:xfrm>
          <a:prstGeom prst="rect">
            <a:avLst/>
          </a:prstGeom>
          <a:noFill/>
        </p:spPr>
        <p:txBody>
          <a:bodyPr wrap="square" rtlCol="0">
            <a:spAutoFit/>
          </a:bodyPr>
          <a:lstStyle/>
          <a:p>
            <a:pPr algn="ctr"/>
            <a:r>
              <a:rPr lang="en-US" sz="3200" dirty="0" smtClean="0">
                <a:solidFill>
                  <a:srgbClr val="FF0000"/>
                </a:solidFill>
              </a:rPr>
              <a:t>Direct Turbulent Fluxes</a:t>
            </a:r>
            <a:endParaRPr lang="en-US" sz="3200" dirty="0">
              <a:solidFill>
                <a:srgbClr val="FF0000"/>
              </a:solidFill>
            </a:endParaRPr>
          </a:p>
        </p:txBody>
      </p:sp>
    </p:spTree>
    <p:extLst>
      <p:ext uri="{BB962C8B-B14F-4D97-AF65-F5344CB8AC3E}">
        <p14:creationId xmlns:p14="http://schemas.microsoft.com/office/powerpoint/2010/main" xmlns="" val="534888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1219200"/>
            <a:ext cx="7315200" cy="5486400"/>
          </a:xfrm>
          <a:prstGeom prst="rect">
            <a:avLst/>
          </a:prstGeom>
        </p:spPr>
      </p:pic>
      <p:sp>
        <p:nvSpPr>
          <p:cNvPr id="3" name="Right Brace 2"/>
          <p:cNvSpPr/>
          <p:nvPr/>
        </p:nvSpPr>
        <p:spPr>
          <a:xfrm rot="16200000">
            <a:off x="6698673" y="1607127"/>
            <a:ext cx="381000" cy="112914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16200000">
            <a:off x="3581400" y="457199"/>
            <a:ext cx="381000" cy="3429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431137" y="1676400"/>
            <a:ext cx="836063" cy="307777"/>
          </a:xfrm>
          <a:prstGeom prst="rect">
            <a:avLst/>
          </a:prstGeom>
          <a:noFill/>
        </p:spPr>
        <p:txBody>
          <a:bodyPr wrap="none" rtlCol="0">
            <a:spAutoFit/>
          </a:bodyPr>
          <a:lstStyle/>
          <a:p>
            <a:r>
              <a:rPr lang="en-US" sz="1400" b="1" dirty="0" smtClean="0"/>
              <a:t>Region B</a:t>
            </a:r>
            <a:endParaRPr lang="en-US" sz="1400" b="1" dirty="0"/>
          </a:p>
        </p:txBody>
      </p:sp>
      <p:sp>
        <p:nvSpPr>
          <p:cNvPr id="8" name="TextBox 7"/>
          <p:cNvSpPr txBox="1"/>
          <p:nvPr/>
        </p:nvSpPr>
        <p:spPr>
          <a:xfrm>
            <a:off x="6479137" y="1676400"/>
            <a:ext cx="848887" cy="307777"/>
          </a:xfrm>
          <a:prstGeom prst="rect">
            <a:avLst/>
          </a:prstGeom>
          <a:noFill/>
        </p:spPr>
        <p:txBody>
          <a:bodyPr wrap="none" rtlCol="0">
            <a:spAutoFit/>
          </a:bodyPr>
          <a:lstStyle/>
          <a:p>
            <a:r>
              <a:rPr lang="en-US" sz="1400" b="1" dirty="0" smtClean="0"/>
              <a:t>Region D</a:t>
            </a:r>
            <a:endParaRPr lang="en-US" sz="1400" b="1" dirty="0"/>
          </a:p>
        </p:txBody>
      </p:sp>
      <p:sp>
        <p:nvSpPr>
          <p:cNvPr id="9" name="TextBox 8"/>
          <p:cNvSpPr txBox="1"/>
          <p:nvPr/>
        </p:nvSpPr>
        <p:spPr>
          <a:xfrm>
            <a:off x="533400" y="228600"/>
            <a:ext cx="8077200" cy="523220"/>
          </a:xfrm>
          <a:prstGeom prst="rect">
            <a:avLst/>
          </a:prstGeom>
          <a:noFill/>
        </p:spPr>
        <p:txBody>
          <a:bodyPr wrap="square" rtlCol="0">
            <a:spAutoFit/>
          </a:bodyPr>
          <a:lstStyle/>
          <a:p>
            <a:pPr algn="ctr"/>
            <a:r>
              <a:rPr lang="en-US" sz="2800" dirty="0" smtClean="0">
                <a:solidFill>
                  <a:srgbClr val="FF0000"/>
                </a:solidFill>
              </a:rPr>
              <a:t>Column-Integrated Water Vapor (</a:t>
            </a:r>
            <a:r>
              <a:rPr lang="en-US" sz="2800" dirty="0" err="1" smtClean="0">
                <a:solidFill>
                  <a:srgbClr val="FF0000"/>
                </a:solidFill>
              </a:rPr>
              <a:t>Precipitable</a:t>
            </a:r>
            <a:r>
              <a:rPr lang="en-US" sz="2800" dirty="0" smtClean="0">
                <a:solidFill>
                  <a:srgbClr val="FF0000"/>
                </a:solidFill>
              </a:rPr>
              <a:t> Water)</a:t>
            </a:r>
            <a:endParaRPr lang="en-US" sz="2800" dirty="0">
              <a:solidFill>
                <a:srgbClr val="FF0000"/>
              </a:solidFill>
            </a:endParaRPr>
          </a:p>
        </p:txBody>
      </p:sp>
    </p:spTree>
    <p:extLst>
      <p:ext uri="{BB962C8B-B14F-4D97-AF65-F5344CB8AC3E}">
        <p14:creationId xmlns:p14="http://schemas.microsoft.com/office/powerpoint/2010/main" xmlns="" val="957314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3"/>
          </a:xfrm>
        </p:spPr>
        <p:txBody>
          <a:bodyPr rtlCol="0">
            <a:normAutofit fontScale="90000"/>
          </a:bodyPr>
          <a:lstStyle/>
          <a:p>
            <a:pPr eaLnBrk="1" fontAlgn="auto" hangingPunct="1">
              <a:spcAft>
                <a:spcPts val="0"/>
              </a:spcAft>
              <a:defRPr/>
            </a:pPr>
            <a:r>
              <a:rPr lang="en-US" sz="3200" dirty="0" smtClean="0"/>
              <a:t>Cloud Views</a:t>
            </a:r>
            <a:endParaRPr lang="en-US" sz="3200" dirty="0"/>
          </a:p>
        </p:txBody>
      </p:sp>
      <p:sp>
        <p:nvSpPr>
          <p:cNvPr id="3" name="Content Placeholder 2"/>
          <p:cNvSpPr>
            <a:spLocks noGrp="1"/>
          </p:cNvSpPr>
          <p:nvPr>
            <p:ph idx="1"/>
          </p:nvPr>
        </p:nvSpPr>
        <p:spPr>
          <a:xfrm>
            <a:off x="3886200" y="5181600"/>
            <a:ext cx="4724400" cy="1219200"/>
          </a:xfrm>
        </p:spPr>
        <p:txBody>
          <a:bodyPr rtlCol="0">
            <a:normAutofit fontScale="32500" lnSpcReduction="20000"/>
          </a:bodyPr>
          <a:lstStyle/>
          <a:p>
            <a:pPr eaLnBrk="1" fontAlgn="auto" hangingPunct="1">
              <a:spcAft>
                <a:spcPts val="0"/>
              </a:spcAft>
              <a:buFont typeface="Arial" pitchFamily="34" charset="0"/>
              <a:buNone/>
              <a:defRPr/>
            </a:pPr>
            <a:r>
              <a:rPr lang="en-US" sz="4500" dirty="0" smtClean="0"/>
              <a:t>Time-height cross section from </a:t>
            </a:r>
            <a:r>
              <a:rPr lang="en-US" sz="4500" b="1" dirty="0" smtClean="0"/>
              <a:t>1 hour </a:t>
            </a:r>
            <a:r>
              <a:rPr lang="en-US" sz="4500" dirty="0" smtClean="0"/>
              <a:t>of data beginning at 1200 on May 5 from ESRL/PSD </a:t>
            </a:r>
            <a:r>
              <a:rPr lang="en-US" sz="4500" b="1" dirty="0" smtClean="0">
                <a:solidFill>
                  <a:srgbClr val="FF0000"/>
                </a:solidFill>
              </a:rPr>
              <a:t>W-band cloud radar</a:t>
            </a:r>
            <a:r>
              <a:rPr lang="en-US" sz="4500" dirty="0" smtClean="0"/>
              <a:t>.  The top panel is the radar reflectivity (</a:t>
            </a:r>
            <a:r>
              <a:rPr lang="en-US" sz="4500" dirty="0" err="1" smtClean="0"/>
              <a:t>dBZ</a:t>
            </a:r>
            <a:r>
              <a:rPr lang="en-US" sz="4500" dirty="0" smtClean="0"/>
              <a:t>); the middle panel is the mean Doppler velocity (m/s, positive down); the bottom panel is the Doppler width (m/s) of the return.</a:t>
            </a:r>
          </a:p>
          <a:p>
            <a:pPr eaLnBrk="1" fontAlgn="auto" hangingPunct="1">
              <a:spcAft>
                <a:spcPts val="0"/>
              </a:spcAft>
              <a:buFont typeface="Arial" pitchFamily="34" charset="0"/>
              <a:buNone/>
              <a:defRPr/>
            </a:pPr>
            <a:endParaRPr lang="en-US" dirty="0"/>
          </a:p>
        </p:txBody>
      </p:sp>
      <p:sp>
        <p:nvSpPr>
          <p:cNvPr id="10245" name="TextBox 5"/>
          <p:cNvSpPr txBox="1">
            <a:spLocks noChangeArrowheads="1"/>
          </p:cNvSpPr>
          <p:nvPr/>
        </p:nvSpPr>
        <p:spPr bwMode="auto">
          <a:xfrm>
            <a:off x="76200" y="5791200"/>
            <a:ext cx="3200400" cy="861774"/>
          </a:xfrm>
          <a:prstGeom prst="rect">
            <a:avLst/>
          </a:prstGeom>
          <a:noFill/>
          <a:ln w="9525">
            <a:noFill/>
            <a:miter lim="800000"/>
            <a:headEnd/>
            <a:tailEnd/>
          </a:ln>
        </p:spPr>
        <p:txBody>
          <a:bodyPr wrap="square">
            <a:spAutoFit/>
          </a:bodyPr>
          <a:lstStyle/>
          <a:p>
            <a:r>
              <a:rPr lang="en-US" sz="1600" dirty="0">
                <a:latin typeface="Calibri" pitchFamily="34" charset="0"/>
              </a:rPr>
              <a:t>Time series of</a:t>
            </a:r>
            <a:r>
              <a:rPr lang="en-US" sz="1600" b="1" dirty="0">
                <a:solidFill>
                  <a:srgbClr val="FF0000"/>
                </a:solidFill>
                <a:latin typeface="Calibri" pitchFamily="34" charset="0"/>
              </a:rPr>
              <a:t> </a:t>
            </a:r>
            <a:r>
              <a:rPr lang="en-US" sz="1600" b="1" dirty="0" err="1">
                <a:solidFill>
                  <a:srgbClr val="FF0000"/>
                </a:solidFill>
                <a:latin typeface="Calibri" pitchFamily="34" charset="0"/>
              </a:rPr>
              <a:t>ceilometer</a:t>
            </a:r>
            <a:r>
              <a:rPr lang="en-US" sz="1600" b="1" dirty="0">
                <a:solidFill>
                  <a:srgbClr val="FF0000"/>
                </a:solidFill>
                <a:latin typeface="Calibri" pitchFamily="34" charset="0"/>
              </a:rPr>
              <a:t> </a:t>
            </a:r>
            <a:r>
              <a:rPr lang="en-US" sz="1600" dirty="0" err="1">
                <a:latin typeface="Calibri" pitchFamily="34" charset="0"/>
              </a:rPr>
              <a:t>cloudbase</a:t>
            </a:r>
            <a:r>
              <a:rPr lang="en-US" sz="1600" dirty="0">
                <a:latin typeface="Calibri" pitchFamily="34" charset="0"/>
              </a:rPr>
              <a:t> height for </a:t>
            </a:r>
            <a:r>
              <a:rPr lang="en-US" sz="1600" dirty="0" smtClean="0">
                <a:latin typeface="Calibri" pitchFamily="34" charset="0"/>
              </a:rPr>
              <a:t>May 15.</a:t>
            </a:r>
            <a:endParaRPr lang="en-US" sz="1600" dirty="0">
              <a:latin typeface="Calibri" pitchFamily="34" charset="0"/>
            </a:endParaRPr>
          </a:p>
          <a:p>
            <a:endParaRPr lang="en-US" dirty="0">
              <a:latin typeface="Calibri" pitchFamily="34" charset="0"/>
            </a:endParaRPr>
          </a:p>
        </p:txBody>
      </p:sp>
      <p:pic>
        <p:nvPicPr>
          <p:cNvPr id="8" name="Picture 7" descr="CALNEX_2010_Atlantis_cloudbase_2010_05_15_135.png"/>
          <p:cNvPicPr>
            <a:picLocks noChangeAspect="1"/>
          </p:cNvPicPr>
          <p:nvPr/>
        </p:nvPicPr>
        <p:blipFill>
          <a:blip r:embed="rId2" cstate="print"/>
          <a:srcRect l="4511" r="5263" b="752"/>
          <a:stretch>
            <a:fillRect/>
          </a:stretch>
        </p:blipFill>
        <p:spPr>
          <a:xfrm>
            <a:off x="381000" y="3276600"/>
            <a:ext cx="3048000" cy="2514600"/>
          </a:xfrm>
          <a:prstGeom prst="rect">
            <a:avLst/>
          </a:prstGeom>
        </p:spPr>
      </p:pic>
      <p:pic>
        <p:nvPicPr>
          <p:cNvPr id="9" name="Picture 8" descr="CALNEX_2010_Atlantis_ceilobackscatter_2010_05_15_135.png"/>
          <p:cNvPicPr>
            <a:picLocks noChangeAspect="1"/>
          </p:cNvPicPr>
          <p:nvPr/>
        </p:nvPicPr>
        <p:blipFill>
          <a:blip r:embed="rId3" cstate="print"/>
          <a:srcRect l="4167" r="6250"/>
          <a:stretch>
            <a:fillRect/>
          </a:stretch>
        </p:blipFill>
        <p:spPr>
          <a:xfrm>
            <a:off x="381000" y="457200"/>
            <a:ext cx="3367616" cy="2819400"/>
          </a:xfrm>
          <a:prstGeom prst="rect">
            <a:avLst/>
          </a:prstGeom>
        </p:spPr>
      </p:pic>
      <p:pic>
        <p:nvPicPr>
          <p:cNvPr id="10" name="Picture 9" descr="Wband_ref_135_12.jpg"/>
          <p:cNvPicPr>
            <a:picLocks noChangeAspect="1"/>
          </p:cNvPicPr>
          <p:nvPr/>
        </p:nvPicPr>
        <p:blipFill>
          <a:blip r:embed="rId4" cstate="print"/>
          <a:srcRect l="5189" t="1887" r="8491" b="3774"/>
          <a:stretch>
            <a:fillRect/>
          </a:stretch>
        </p:blipFill>
        <p:spPr>
          <a:xfrm>
            <a:off x="3852672" y="685800"/>
            <a:ext cx="5205984" cy="4267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533400"/>
          </a:xfrm>
        </p:spPr>
        <p:txBody>
          <a:bodyPr/>
          <a:lstStyle/>
          <a:p>
            <a:pPr eaLnBrk="1" hangingPunct="1"/>
            <a:r>
              <a:rPr lang="en-US" sz="2800" smtClean="0"/>
              <a:t>Combined Ceilometer – Cloud Radar</a:t>
            </a:r>
          </a:p>
        </p:txBody>
      </p:sp>
      <p:sp>
        <p:nvSpPr>
          <p:cNvPr id="3" name="Content Placeholder 2"/>
          <p:cNvSpPr>
            <a:spLocks noGrp="1"/>
          </p:cNvSpPr>
          <p:nvPr>
            <p:ph idx="1"/>
          </p:nvPr>
        </p:nvSpPr>
        <p:spPr>
          <a:xfrm>
            <a:off x="457200" y="5913438"/>
            <a:ext cx="8229600" cy="792162"/>
          </a:xfrm>
        </p:spPr>
        <p:txBody>
          <a:bodyPr rtlCol="0">
            <a:normAutofit fontScale="40000" lnSpcReduction="20000"/>
          </a:bodyPr>
          <a:lstStyle/>
          <a:p>
            <a:pPr eaLnBrk="1" fontAlgn="auto" hangingPunct="1">
              <a:spcAft>
                <a:spcPts val="0"/>
              </a:spcAft>
              <a:buFont typeface="Arial" pitchFamily="34" charset="0"/>
              <a:buNone/>
              <a:defRPr/>
            </a:pPr>
            <a:r>
              <a:rPr lang="en-US" dirty="0" smtClean="0"/>
              <a:t>Time series of cloud properties for May 5, 2010.  Upper panel: cloud top height (circle with solid line; ±1 standard deviation, dashed line) and cloud base height (diamonds with solid line; 1 standard deviation,  dots).  Lower panel: mean  radar backscatter for the cloud/drizzle layer (circle with solid line) and mean droplet fall speed (</a:t>
            </a:r>
            <a:r>
              <a:rPr lang="en-US" dirty="0" err="1" smtClean="0"/>
              <a:t>x’s</a:t>
            </a:r>
            <a:r>
              <a:rPr lang="en-US" dirty="0" smtClean="0"/>
              <a:t> with solid line) multiplied by 10 (in m/s).</a:t>
            </a:r>
          </a:p>
          <a:p>
            <a:pPr eaLnBrk="1" fontAlgn="auto" hangingPunct="1">
              <a:spcAft>
                <a:spcPts val="0"/>
              </a:spcAft>
              <a:buFont typeface="Arial" pitchFamily="34" charset="0"/>
              <a:buChar char="•"/>
              <a:defRPr/>
            </a:pPr>
            <a:endParaRPr lang="en-US" dirty="0"/>
          </a:p>
        </p:txBody>
      </p:sp>
      <p:pic>
        <p:nvPicPr>
          <p:cNvPr id="5" name="Picture 4" descr="cloud_stats_135.jpg"/>
          <p:cNvPicPr>
            <a:picLocks noChangeAspect="1"/>
          </p:cNvPicPr>
          <p:nvPr/>
        </p:nvPicPr>
        <p:blipFill>
          <a:blip r:embed="rId2" cstate="print"/>
          <a:stretch>
            <a:fillRect/>
          </a:stretch>
        </p:blipFill>
        <p:spPr>
          <a:xfrm>
            <a:off x="1143000" y="533400"/>
            <a:ext cx="6934200" cy="52006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24200" y="76200"/>
            <a:ext cx="5638800" cy="3657600"/>
          </a:xfrm>
          <a:prstGeom prst="rect">
            <a:avLst/>
          </a:prstGeom>
        </p:spPr>
      </p:pic>
      <p:pic>
        <p:nvPicPr>
          <p:cNvPr id="4" name="Picture 3" descr="cloudtop.jpg"/>
          <p:cNvPicPr>
            <a:picLocks noChangeAspect="1"/>
          </p:cNvPicPr>
          <p:nvPr/>
        </p:nvPicPr>
        <p:blipFill>
          <a:blip r:embed="rId3" cstate="print"/>
          <a:stretch>
            <a:fillRect/>
          </a:stretch>
        </p:blipFill>
        <p:spPr>
          <a:xfrm>
            <a:off x="3200400" y="3505200"/>
            <a:ext cx="5029200" cy="3140076"/>
          </a:xfrm>
          <a:prstGeom prst="rect">
            <a:avLst/>
          </a:prstGeom>
        </p:spPr>
      </p:pic>
      <p:sp>
        <p:nvSpPr>
          <p:cNvPr id="5" name="TextBox 4"/>
          <p:cNvSpPr txBox="1"/>
          <p:nvPr/>
        </p:nvSpPr>
        <p:spPr>
          <a:xfrm>
            <a:off x="228600" y="1066800"/>
            <a:ext cx="2209800" cy="923330"/>
          </a:xfrm>
          <a:prstGeom prst="rect">
            <a:avLst/>
          </a:prstGeom>
          <a:noFill/>
        </p:spPr>
        <p:txBody>
          <a:bodyPr wrap="square" rtlCol="0">
            <a:spAutoFit/>
          </a:bodyPr>
          <a:lstStyle/>
          <a:p>
            <a:r>
              <a:rPr lang="en-US" dirty="0" smtClean="0"/>
              <a:t>Time/height cross section of potential temperature</a:t>
            </a:r>
            <a:endParaRPr lang="en-US" dirty="0"/>
          </a:p>
        </p:txBody>
      </p:sp>
      <p:sp>
        <p:nvSpPr>
          <p:cNvPr id="6" name="TextBox 5"/>
          <p:cNvSpPr txBox="1"/>
          <p:nvPr/>
        </p:nvSpPr>
        <p:spPr>
          <a:xfrm>
            <a:off x="609600" y="4495800"/>
            <a:ext cx="2209800" cy="1200329"/>
          </a:xfrm>
          <a:prstGeom prst="rect">
            <a:avLst/>
          </a:prstGeom>
          <a:noFill/>
        </p:spPr>
        <p:txBody>
          <a:bodyPr wrap="square" rtlCol="0">
            <a:spAutoFit/>
          </a:bodyPr>
          <a:lstStyle/>
          <a:p>
            <a:r>
              <a:rPr lang="en-US" dirty="0" smtClean="0"/>
              <a:t>Time series of BL/Mixing height (blue)  and cloud base height (green)</a:t>
            </a:r>
            <a:endParaRPr lang="en-US" dirty="0"/>
          </a:p>
        </p:txBody>
      </p:sp>
    </p:spTree>
    <p:extLst>
      <p:ext uri="{BB962C8B-B14F-4D97-AF65-F5344CB8AC3E}">
        <p14:creationId xmlns:p14="http://schemas.microsoft.com/office/powerpoint/2010/main" xmlns="" val="3837306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cstate="print">
            <a:extLst>
              <a:ext uri="{28A0092B-C50C-407E-A947-70E740481C1C}">
                <a14:useLocalDpi xmlns:a14="http://schemas.microsoft.com/office/drawing/2010/main" xmlns="" val="0"/>
              </a:ext>
            </a:extLst>
          </a:blip>
          <a:srcRect l="9659" t="64899" r="16099" b="3009"/>
          <a:stretch/>
        </p:blipFill>
        <p:spPr>
          <a:xfrm>
            <a:off x="441040" y="1209810"/>
            <a:ext cx="3749960" cy="1990590"/>
          </a:xfrm>
          <a:prstGeom prst="rect">
            <a:avLst/>
          </a:prstGeom>
        </p:spPr>
      </p:pic>
      <p:sp>
        <p:nvSpPr>
          <p:cNvPr id="24" name="TextBox 23"/>
          <p:cNvSpPr txBox="1"/>
          <p:nvPr/>
        </p:nvSpPr>
        <p:spPr>
          <a:xfrm>
            <a:off x="914400" y="76200"/>
            <a:ext cx="7620000" cy="1015663"/>
          </a:xfrm>
          <a:prstGeom prst="rect">
            <a:avLst/>
          </a:prstGeom>
          <a:noFill/>
        </p:spPr>
        <p:txBody>
          <a:bodyPr wrap="square" rtlCol="0">
            <a:spAutoFit/>
          </a:bodyPr>
          <a:lstStyle/>
          <a:p>
            <a:pPr algn="ctr"/>
            <a:r>
              <a:rPr lang="en-US" sz="2000" dirty="0" smtClean="0">
                <a:solidFill>
                  <a:srgbClr val="FF0000"/>
                </a:solidFill>
              </a:rPr>
              <a:t>Year Day 156 May 23, 2010</a:t>
            </a:r>
          </a:p>
          <a:p>
            <a:pPr algn="ctr"/>
            <a:r>
              <a:rPr lang="en-US" sz="2000" dirty="0" smtClean="0">
                <a:solidFill>
                  <a:srgbClr val="FF0000"/>
                </a:solidFill>
              </a:rPr>
              <a:t>Cloud Radar Returns from Non Cloud Targets (Bugs, pollen, bird???)</a:t>
            </a:r>
          </a:p>
          <a:p>
            <a:pPr algn="ctr"/>
            <a:endParaRPr lang="en-US" sz="2000" dirty="0">
              <a:solidFill>
                <a:srgbClr val="FF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rcRect l="4545" t="5050" r="6061"/>
          <a:stretch>
            <a:fillRect/>
          </a:stretch>
        </p:blipFill>
        <p:spPr>
          <a:xfrm>
            <a:off x="4343400" y="1143000"/>
            <a:ext cx="4495800" cy="3581400"/>
          </a:xfrm>
          <a:prstGeom prst="rect">
            <a:avLst/>
          </a:prstGeom>
        </p:spPr>
      </p:pic>
      <p:sp>
        <p:nvSpPr>
          <p:cNvPr id="14" name="Right Brace 13"/>
          <p:cNvSpPr/>
          <p:nvPr/>
        </p:nvSpPr>
        <p:spPr>
          <a:xfrm rot="5400000">
            <a:off x="2549531" y="2479669"/>
            <a:ext cx="158738" cy="381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04800" y="5827693"/>
            <a:ext cx="4309193" cy="954107"/>
          </a:xfrm>
          <a:prstGeom prst="rect">
            <a:avLst/>
          </a:prstGeom>
          <a:noFill/>
        </p:spPr>
        <p:txBody>
          <a:bodyPr wrap="none" rtlCol="0">
            <a:spAutoFit/>
          </a:bodyPr>
          <a:lstStyle/>
          <a:p>
            <a:r>
              <a:rPr lang="en-US" sz="800" b="1" u="sng" dirty="0" smtClean="0"/>
              <a:t>Upper </a:t>
            </a:r>
            <a:r>
              <a:rPr lang="en-US" sz="800" b="1" u="sng" dirty="0"/>
              <a:t>panel</a:t>
            </a:r>
            <a:r>
              <a:rPr lang="en-US" sz="800" dirty="0"/>
              <a:t>: </a:t>
            </a:r>
            <a:r>
              <a:rPr lang="en-US" sz="800" dirty="0" smtClean="0"/>
              <a:t>cloud </a:t>
            </a:r>
            <a:r>
              <a:rPr lang="en-US" sz="800" dirty="0"/>
              <a:t>top height from radar (circle with solid line; ±1 standard deviation, dashed line)</a:t>
            </a:r>
          </a:p>
          <a:p>
            <a:r>
              <a:rPr lang="en-US" sz="800" dirty="0" smtClean="0"/>
              <a:t>and </a:t>
            </a:r>
            <a:r>
              <a:rPr lang="en-US" sz="800" dirty="0"/>
              <a:t>cloud base height  from ceilometer (diamonds with solid line; 1 standard deviation,</a:t>
            </a:r>
          </a:p>
          <a:p>
            <a:r>
              <a:rPr lang="en-US" sz="800" dirty="0" smtClean="0"/>
              <a:t>dots).</a:t>
            </a:r>
          </a:p>
          <a:p>
            <a:r>
              <a:rPr lang="en-US" sz="800" b="1" u="sng" dirty="0" smtClean="0"/>
              <a:t>Lower </a:t>
            </a:r>
            <a:r>
              <a:rPr lang="en-US" sz="800" b="1" u="sng" dirty="0"/>
              <a:t>panel</a:t>
            </a:r>
            <a:r>
              <a:rPr lang="en-US" sz="800" dirty="0"/>
              <a:t>: mean  radar backscatter for the cloud/drizzle </a:t>
            </a:r>
            <a:r>
              <a:rPr lang="en-US" sz="800" dirty="0" smtClean="0"/>
              <a:t>layer </a:t>
            </a:r>
          </a:p>
          <a:p>
            <a:r>
              <a:rPr lang="en-US" sz="800" dirty="0" smtClean="0"/>
              <a:t>(</a:t>
            </a:r>
            <a:r>
              <a:rPr lang="en-US" sz="800" dirty="0"/>
              <a:t>circle with solid line) and mean droplet fall speed (x’s with solid</a:t>
            </a:r>
          </a:p>
          <a:p>
            <a:r>
              <a:rPr lang="en-US" sz="800" dirty="0" smtClean="0"/>
              <a:t> </a:t>
            </a:r>
            <a:r>
              <a:rPr lang="en-US" sz="800" dirty="0"/>
              <a:t>line) multiplied by 10 (in m/s).</a:t>
            </a:r>
          </a:p>
          <a:p>
            <a:endParaRPr lang="en-US" sz="800" dirty="0"/>
          </a:p>
        </p:txBody>
      </p:sp>
      <p:grpSp>
        <p:nvGrpSpPr>
          <p:cNvPr id="12" name="Group 11"/>
          <p:cNvGrpSpPr/>
          <p:nvPr/>
        </p:nvGrpSpPr>
        <p:grpSpPr>
          <a:xfrm>
            <a:off x="436416" y="3199614"/>
            <a:ext cx="3823854" cy="2515386"/>
            <a:chOff x="554586" y="4490537"/>
            <a:chExt cx="7872441" cy="935396"/>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xmlns="" val="0"/>
                </a:ext>
              </a:extLst>
            </a:blip>
            <a:srcRect l="6439" r="21781" b="66988"/>
            <a:stretch/>
          </p:blipFill>
          <p:spPr>
            <a:xfrm>
              <a:off x="554586" y="4491265"/>
              <a:ext cx="2625438" cy="90559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xmlns="" val="0"/>
                </a:ext>
              </a:extLst>
            </a:blip>
            <a:srcRect l="12879" r="21781" b="66024"/>
            <a:stretch/>
          </p:blipFill>
          <p:spPr>
            <a:xfrm>
              <a:off x="3176152" y="4493920"/>
              <a:ext cx="2389909" cy="932013"/>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xmlns="" val="0"/>
                </a:ext>
              </a:extLst>
            </a:blip>
            <a:srcRect l="12878" r="8902" b="66667"/>
            <a:stretch/>
          </p:blipFill>
          <p:spPr>
            <a:xfrm>
              <a:off x="5566064" y="4490537"/>
              <a:ext cx="2860963" cy="914400"/>
            </a:xfrm>
            <a:prstGeom prst="rect">
              <a:avLst/>
            </a:prstGeom>
          </p:spPr>
        </p:pic>
      </p:grpSp>
    </p:spTree>
    <p:extLst>
      <p:ext uri="{BB962C8B-B14F-4D97-AF65-F5344CB8AC3E}">
        <p14:creationId xmlns:p14="http://schemas.microsoft.com/office/powerpoint/2010/main" xmlns="" val="3602535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solidFill>
                  <a:srgbClr val="FF0000"/>
                </a:solidFill>
              </a:rPr>
              <a:t>Measurements of CO2 and CH4</a:t>
            </a:r>
            <a:br>
              <a:rPr lang="en-US" sz="2800" dirty="0" smtClean="0">
                <a:solidFill>
                  <a:srgbClr val="FF0000"/>
                </a:solidFill>
              </a:rPr>
            </a:br>
            <a:r>
              <a:rPr lang="en-US" sz="2800" dirty="0" err="1" smtClean="0">
                <a:solidFill>
                  <a:srgbClr val="FF0000"/>
                </a:solidFill>
              </a:rPr>
              <a:t>Blomquist</a:t>
            </a:r>
            <a:r>
              <a:rPr lang="en-US" sz="2800" dirty="0" smtClean="0">
                <a:solidFill>
                  <a:srgbClr val="FF0000"/>
                </a:solidFill>
              </a:rPr>
              <a:t>/</a:t>
            </a:r>
            <a:r>
              <a:rPr lang="en-US" sz="2800" dirty="0" err="1" smtClean="0">
                <a:solidFill>
                  <a:srgbClr val="FF0000"/>
                </a:solidFill>
              </a:rPr>
              <a:t>Huebert</a:t>
            </a:r>
            <a:r>
              <a:rPr lang="en-US" sz="2800" dirty="0" smtClean="0">
                <a:solidFill>
                  <a:srgbClr val="FF0000"/>
                </a:solidFill>
              </a:rPr>
              <a:t> and Sweeney/</a:t>
            </a:r>
            <a:r>
              <a:rPr lang="en-US" sz="2800" dirty="0" err="1" smtClean="0">
                <a:solidFill>
                  <a:srgbClr val="FF0000"/>
                </a:solidFill>
              </a:rPr>
              <a:t>McGillis</a:t>
            </a:r>
            <a:endParaRPr lang="en-US" sz="2800" dirty="0">
              <a:solidFill>
                <a:srgbClr val="FF0000"/>
              </a:solidFill>
            </a:endParaRPr>
          </a:p>
        </p:txBody>
      </p:sp>
      <p:pic>
        <p:nvPicPr>
          <p:cNvPr id="4" name="Content Placeholder 3" descr="C-q_143_13_calnx_shrt.jpg"/>
          <p:cNvPicPr>
            <a:picLocks noGrp="1" noChangeAspect="1"/>
          </p:cNvPicPr>
          <p:nvPr>
            <p:ph idx="1"/>
          </p:nvPr>
        </p:nvPicPr>
        <p:blipFill>
          <a:blip r:embed="rId2" cstate="print"/>
          <a:srcRect t="2350" r="1048" b="5051"/>
          <a:stretch>
            <a:fillRect/>
          </a:stretch>
        </p:blipFill>
        <p:spPr>
          <a:xfrm>
            <a:off x="4495800" y="1828800"/>
            <a:ext cx="4038600" cy="4191000"/>
          </a:xfrm>
        </p:spPr>
      </p:pic>
      <p:sp>
        <p:nvSpPr>
          <p:cNvPr id="5" name="TextBox 4"/>
          <p:cNvSpPr txBox="1"/>
          <p:nvPr/>
        </p:nvSpPr>
        <p:spPr>
          <a:xfrm>
            <a:off x="2590800" y="990601"/>
            <a:ext cx="4343400" cy="923330"/>
          </a:xfrm>
          <a:prstGeom prst="rect">
            <a:avLst/>
          </a:prstGeom>
          <a:noFill/>
        </p:spPr>
        <p:txBody>
          <a:bodyPr wrap="square" rtlCol="0">
            <a:spAutoFit/>
          </a:bodyPr>
          <a:lstStyle/>
          <a:p>
            <a:r>
              <a:rPr lang="en-US" dirty="0" err="1" smtClean="0"/>
              <a:t>Blomquist</a:t>
            </a:r>
            <a:r>
              <a:rPr lang="en-US" dirty="0" smtClean="0"/>
              <a:t> – </a:t>
            </a:r>
            <a:r>
              <a:rPr lang="en-US" dirty="0" err="1" smtClean="0"/>
              <a:t>Picarro</a:t>
            </a:r>
            <a:r>
              <a:rPr lang="en-US" dirty="0" smtClean="0"/>
              <a:t> CRD CO2</a:t>
            </a:r>
          </a:p>
          <a:p>
            <a:r>
              <a:rPr lang="en-US" dirty="0" smtClean="0"/>
              <a:t>Sweeney – </a:t>
            </a:r>
            <a:r>
              <a:rPr lang="en-US" dirty="0" err="1" smtClean="0"/>
              <a:t>Picarro</a:t>
            </a:r>
            <a:r>
              <a:rPr lang="en-US" dirty="0" smtClean="0"/>
              <a:t> CRD CO2/CH4, H2O</a:t>
            </a:r>
          </a:p>
          <a:p>
            <a:r>
              <a:rPr lang="en-US" dirty="0" smtClean="0"/>
              <a:t>PSD – Licor7500 open path</a:t>
            </a:r>
            <a:endParaRPr lang="en-US" dirty="0"/>
          </a:p>
        </p:txBody>
      </p:sp>
      <p:sp>
        <p:nvSpPr>
          <p:cNvPr id="6" name="TextBox 5"/>
          <p:cNvSpPr txBox="1"/>
          <p:nvPr/>
        </p:nvSpPr>
        <p:spPr>
          <a:xfrm>
            <a:off x="3886200" y="6027003"/>
            <a:ext cx="5257800" cy="830997"/>
          </a:xfrm>
          <a:prstGeom prst="rect">
            <a:avLst/>
          </a:prstGeom>
          <a:noFill/>
        </p:spPr>
        <p:txBody>
          <a:bodyPr wrap="square" rtlCol="0">
            <a:spAutoFit/>
          </a:bodyPr>
          <a:lstStyle/>
          <a:p>
            <a:r>
              <a:rPr lang="en-US" sz="1600" dirty="0" smtClean="0"/>
              <a:t>Upper Panel – </a:t>
            </a:r>
            <a:r>
              <a:rPr lang="en-US" sz="1600" dirty="0" err="1" smtClean="0"/>
              <a:t>Detrended</a:t>
            </a:r>
            <a:r>
              <a:rPr lang="en-US" sz="1600" dirty="0" smtClean="0"/>
              <a:t> CO2 </a:t>
            </a:r>
            <a:r>
              <a:rPr lang="en-US" sz="1600" dirty="0" err="1" smtClean="0"/>
              <a:t>Picarro</a:t>
            </a:r>
            <a:r>
              <a:rPr lang="en-US" sz="1600" dirty="0" smtClean="0"/>
              <a:t> and </a:t>
            </a:r>
            <a:r>
              <a:rPr lang="en-US" sz="1600" dirty="0" err="1" smtClean="0"/>
              <a:t>Licor</a:t>
            </a:r>
            <a:endParaRPr lang="en-US" sz="1600" dirty="0" smtClean="0"/>
          </a:p>
          <a:p>
            <a:r>
              <a:rPr lang="en-US" sz="1600" dirty="0" smtClean="0"/>
              <a:t>Lower Panel – </a:t>
            </a:r>
            <a:r>
              <a:rPr lang="en-US" sz="1600" dirty="0" err="1" smtClean="0"/>
              <a:t>Detrended</a:t>
            </a:r>
            <a:r>
              <a:rPr lang="en-US" sz="1600" dirty="0" smtClean="0"/>
              <a:t> Humidity – Blue; Temperature – </a:t>
            </a:r>
            <a:r>
              <a:rPr lang="en-US" sz="1600" dirty="0" err="1" smtClean="0"/>
              <a:t>Green;Vertical</a:t>
            </a:r>
            <a:r>
              <a:rPr lang="en-US" sz="1600" dirty="0" smtClean="0"/>
              <a:t> Velocity – </a:t>
            </a:r>
            <a:r>
              <a:rPr lang="en-US" sz="1600" dirty="0" err="1" smtClean="0"/>
              <a:t>Red;Ship</a:t>
            </a:r>
            <a:r>
              <a:rPr lang="en-US" sz="1600" dirty="0" smtClean="0"/>
              <a:t> Vertical Motion - Cyan</a:t>
            </a:r>
          </a:p>
        </p:txBody>
      </p:sp>
      <p:pic>
        <p:nvPicPr>
          <p:cNvPr id="7" name="Picture 6" descr="CH4_time_picarro_10_142.jpg"/>
          <p:cNvPicPr>
            <a:picLocks noChangeAspect="1"/>
          </p:cNvPicPr>
          <p:nvPr/>
        </p:nvPicPr>
        <p:blipFill>
          <a:blip r:embed="rId3" cstate="print"/>
          <a:stretch>
            <a:fillRect/>
          </a:stretch>
        </p:blipFill>
        <p:spPr>
          <a:xfrm>
            <a:off x="76200" y="2190750"/>
            <a:ext cx="4089400" cy="3067050"/>
          </a:xfrm>
          <a:prstGeom prst="rect">
            <a:avLst/>
          </a:prstGeom>
        </p:spPr>
      </p:pic>
      <p:sp>
        <p:nvSpPr>
          <p:cNvPr id="8" name="TextBox 7"/>
          <p:cNvSpPr txBox="1"/>
          <p:nvPr/>
        </p:nvSpPr>
        <p:spPr>
          <a:xfrm>
            <a:off x="152400" y="5562600"/>
            <a:ext cx="2971800" cy="369332"/>
          </a:xfrm>
          <a:prstGeom prst="rect">
            <a:avLst/>
          </a:prstGeom>
          <a:noFill/>
        </p:spPr>
        <p:txBody>
          <a:bodyPr wrap="square" rtlCol="0">
            <a:spAutoFit/>
          </a:bodyPr>
          <a:lstStyle/>
          <a:p>
            <a:r>
              <a:rPr lang="en-US" dirty="0" smtClean="0"/>
              <a:t>Sample Methane Signal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800" dirty="0" smtClean="0"/>
              <a:t>Basic Observation Summary</a:t>
            </a:r>
            <a:endParaRPr lang="en-US" sz="2800" dirty="0"/>
          </a:p>
        </p:txBody>
      </p:sp>
      <p:pic>
        <p:nvPicPr>
          <p:cNvPr id="1025" name="Picture 1"/>
          <p:cNvPicPr>
            <a:picLocks noChangeAspect="1" noChangeArrowheads="1"/>
          </p:cNvPicPr>
          <p:nvPr/>
        </p:nvPicPr>
        <p:blipFill>
          <a:blip r:embed="rId2" cstate="print"/>
          <a:srcRect/>
          <a:stretch>
            <a:fillRect/>
          </a:stretch>
        </p:blipFill>
        <p:spPr bwMode="auto">
          <a:xfrm>
            <a:off x="756676" y="1247774"/>
            <a:ext cx="7166982" cy="515302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5060003.JPG"/>
          <p:cNvPicPr>
            <a:picLocks noChangeAspect="1"/>
          </p:cNvPicPr>
          <p:nvPr/>
        </p:nvPicPr>
        <p:blipFill>
          <a:blip r:embed="rId3" cstate="print"/>
          <a:stretch>
            <a:fillRect/>
          </a:stretch>
        </p:blipFill>
        <p:spPr>
          <a:xfrm>
            <a:off x="152400" y="990600"/>
            <a:ext cx="3990672" cy="5320896"/>
          </a:xfrm>
          <a:prstGeom prst="rect">
            <a:avLst/>
          </a:prstGeom>
        </p:spPr>
      </p:pic>
      <p:pic>
        <p:nvPicPr>
          <p:cNvPr id="6" name="Picture 5" descr="P5060004.JPG"/>
          <p:cNvPicPr>
            <a:picLocks noChangeAspect="1"/>
          </p:cNvPicPr>
          <p:nvPr/>
        </p:nvPicPr>
        <p:blipFill>
          <a:blip r:embed="rId4" cstate="print"/>
          <a:stretch>
            <a:fillRect/>
          </a:stretch>
        </p:blipFill>
        <p:spPr>
          <a:xfrm>
            <a:off x="4191000" y="990600"/>
            <a:ext cx="4000500" cy="5334000"/>
          </a:xfrm>
          <a:prstGeom prst="rect">
            <a:avLst/>
          </a:prstGeom>
        </p:spPr>
      </p:pic>
      <p:sp>
        <p:nvSpPr>
          <p:cNvPr id="7" name="TextBox 6"/>
          <p:cNvSpPr txBox="1"/>
          <p:nvPr/>
        </p:nvSpPr>
        <p:spPr>
          <a:xfrm>
            <a:off x="685800" y="152400"/>
            <a:ext cx="7391400" cy="461665"/>
          </a:xfrm>
          <a:prstGeom prst="rect">
            <a:avLst/>
          </a:prstGeom>
          <a:noFill/>
        </p:spPr>
        <p:txBody>
          <a:bodyPr wrap="square" rtlCol="0">
            <a:spAutoFit/>
          </a:bodyPr>
          <a:lstStyle/>
          <a:p>
            <a:r>
              <a:rPr lang="en-US" sz="2400" dirty="0" smtClean="0">
                <a:solidFill>
                  <a:srgbClr val="FF0000"/>
                </a:solidFill>
              </a:rPr>
              <a:t>Flux and Near-surface Meteorological Sensors</a:t>
            </a:r>
            <a:endParaRPr lang="en-US" sz="2400" dirty="0">
              <a:solidFill>
                <a:srgbClr val="FF0000"/>
              </a:solidFill>
            </a:endParaRPr>
          </a:p>
        </p:txBody>
      </p:sp>
    </p:spTree>
    <p:extLst>
      <p:ext uri="{BB962C8B-B14F-4D97-AF65-F5344CB8AC3E}">
        <p14:creationId xmlns:p14="http://schemas.microsoft.com/office/powerpoint/2010/main" xmlns="" val="1361489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smtClean="0">
                <a:solidFill>
                  <a:srgbClr val="FF0000"/>
                </a:solidFill>
              </a:rPr>
              <a:t>Doppler Cloud Radar and Wind Profiler</a:t>
            </a:r>
            <a:endParaRPr lang="en-US" sz="2800" dirty="0">
              <a:solidFill>
                <a:srgbClr val="FF0000"/>
              </a:solidFill>
            </a:endParaRPr>
          </a:p>
        </p:txBody>
      </p:sp>
      <p:pic>
        <p:nvPicPr>
          <p:cNvPr id="3" name="Picture 2" descr="P5220109.JPG"/>
          <p:cNvPicPr>
            <a:picLocks noChangeAspect="1"/>
          </p:cNvPicPr>
          <p:nvPr/>
        </p:nvPicPr>
        <p:blipFill>
          <a:blip r:embed="rId2" cstate="print"/>
          <a:srcRect r="35346" b="1179"/>
          <a:stretch>
            <a:fillRect/>
          </a:stretch>
        </p:blipFill>
        <p:spPr>
          <a:xfrm>
            <a:off x="304800" y="1981200"/>
            <a:ext cx="3124200" cy="3581400"/>
          </a:xfrm>
          <a:prstGeom prst="rect">
            <a:avLst/>
          </a:prstGeom>
        </p:spPr>
      </p:pic>
      <p:pic>
        <p:nvPicPr>
          <p:cNvPr id="4" name="Picture 3" descr="P5180037.JPG"/>
          <p:cNvPicPr>
            <a:picLocks noChangeAspect="1"/>
          </p:cNvPicPr>
          <p:nvPr/>
        </p:nvPicPr>
        <p:blipFill>
          <a:blip r:embed="rId3" cstate="print"/>
          <a:srcRect l="8505" t="15912" r="15912" b="2759"/>
          <a:stretch>
            <a:fillRect/>
          </a:stretch>
        </p:blipFill>
        <p:spPr>
          <a:xfrm>
            <a:off x="3581400" y="1966494"/>
            <a:ext cx="4550465" cy="36723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p:nvPr/>
        </p:nvGrpSpPr>
        <p:grpSpPr>
          <a:xfrm>
            <a:off x="1100372" y="152400"/>
            <a:ext cx="6705600" cy="6248400"/>
            <a:chOff x="1136073" y="152400"/>
            <a:chExt cx="6705600" cy="6248400"/>
          </a:xfrm>
        </p:grpSpPr>
        <p:pic>
          <p:nvPicPr>
            <p:cNvPr id="4" name="Picture 3" descr="CALNEX_2010_ship_track_all.png"/>
            <p:cNvPicPr/>
            <p:nvPr/>
          </p:nvPicPr>
          <p:blipFill>
            <a:blip r:embed="rId2" cstate="print"/>
            <a:srcRect l="17468" r="16506" b="6624"/>
            <a:stretch>
              <a:fillRect/>
            </a:stretch>
          </p:blipFill>
          <p:spPr>
            <a:xfrm>
              <a:off x="1136073" y="152400"/>
              <a:ext cx="6705600" cy="6248400"/>
            </a:xfrm>
            <a:prstGeom prst="rect">
              <a:avLst/>
            </a:prstGeom>
          </p:spPr>
        </p:pic>
        <p:sp>
          <p:nvSpPr>
            <p:cNvPr id="7" name="TextBox 6"/>
            <p:cNvSpPr txBox="1"/>
            <p:nvPr/>
          </p:nvSpPr>
          <p:spPr>
            <a:xfrm>
              <a:off x="6781800" y="5257800"/>
              <a:ext cx="819583" cy="276999"/>
            </a:xfrm>
            <a:prstGeom prst="rect">
              <a:avLst/>
            </a:prstGeom>
            <a:noFill/>
          </p:spPr>
          <p:txBody>
            <a:bodyPr wrap="none" rtlCol="0">
              <a:spAutoFit/>
            </a:bodyPr>
            <a:lstStyle/>
            <a:p>
              <a:r>
                <a:rPr lang="en-US" sz="1200" b="1" dirty="0" smtClean="0"/>
                <a:t>San Diego</a:t>
              </a:r>
              <a:endParaRPr lang="en-US" sz="1200" b="1" dirty="0"/>
            </a:p>
          </p:txBody>
        </p:sp>
        <p:sp>
          <p:nvSpPr>
            <p:cNvPr id="11" name="TextBox 10"/>
            <p:cNvSpPr txBox="1"/>
            <p:nvPr/>
          </p:nvSpPr>
          <p:spPr>
            <a:xfrm>
              <a:off x="3454157" y="2466201"/>
              <a:ext cx="813043" cy="276999"/>
            </a:xfrm>
            <a:prstGeom prst="rect">
              <a:avLst/>
            </a:prstGeom>
            <a:noFill/>
          </p:spPr>
          <p:txBody>
            <a:bodyPr wrap="none" rtlCol="0">
              <a:spAutoFit/>
            </a:bodyPr>
            <a:lstStyle/>
            <a:p>
              <a:r>
                <a:rPr lang="en-US" sz="1200" b="1" dirty="0" smtClean="0"/>
                <a:t>Monterey</a:t>
              </a:r>
              <a:endParaRPr lang="en-US" sz="1200" b="1" dirty="0"/>
            </a:p>
          </p:txBody>
        </p:sp>
        <p:sp>
          <p:nvSpPr>
            <p:cNvPr id="12" name="TextBox 11"/>
            <p:cNvSpPr txBox="1"/>
            <p:nvPr/>
          </p:nvSpPr>
          <p:spPr>
            <a:xfrm>
              <a:off x="3000495" y="1524000"/>
              <a:ext cx="1038105" cy="276999"/>
            </a:xfrm>
            <a:prstGeom prst="rect">
              <a:avLst/>
            </a:prstGeom>
            <a:noFill/>
          </p:spPr>
          <p:txBody>
            <a:bodyPr wrap="none" rtlCol="0">
              <a:spAutoFit/>
            </a:bodyPr>
            <a:lstStyle/>
            <a:p>
              <a:r>
                <a:rPr lang="en-US" sz="1200" b="1" dirty="0" smtClean="0"/>
                <a:t>San Francisco</a:t>
              </a:r>
              <a:endParaRPr lang="en-US" sz="1200" b="1" dirty="0"/>
            </a:p>
          </p:txBody>
        </p:sp>
        <p:sp>
          <p:nvSpPr>
            <p:cNvPr id="14" name="TextBox 13"/>
            <p:cNvSpPr txBox="1"/>
            <p:nvPr/>
          </p:nvSpPr>
          <p:spPr>
            <a:xfrm>
              <a:off x="3581400" y="762000"/>
              <a:ext cx="941412" cy="276999"/>
            </a:xfrm>
            <a:prstGeom prst="rect">
              <a:avLst/>
            </a:prstGeom>
            <a:noFill/>
          </p:spPr>
          <p:txBody>
            <a:bodyPr wrap="none" rtlCol="0">
              <a:spAutoFit/>
            </a:bodyPr>
            <a:lstStyle/>
            <a:p>
              <a:r>
                <a:rPr lang="en-US" sz="1200" b="1" dirty="0" smtClean="0"/>
                <a:t>Sacramento</a:t>
              </a:r>
              <a:endParaRPr lang="en-US" sz="1200" b="1" dirty="0"/>
            </a:p>
          </p:txBody>
        </p:sp>
        <p:sp>
          <p:nvSpPr>
            <p:cNvPr id="15" name="5-Point Star 14"/>
            <p:cNvSpPr/>
            <p:nvPr/>
          </p:nvSpPr>
          <p:spPr>
            <a:xfrm>
              <a:off x="6573982" y="5458599"/>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00"/>
                  </a:solidFill>
                </a:ln>
                <a:solidFill>
                  <a:srgbClr val="FFFF00"/>
                </a:solidFill>
              </a:endParaRPr>
            </a:p>
          </p:txBody>
        </p:sp>
        <p:sp>
          <p:nvSpPr>
            <p:cNvPr id="16" name="5-Point Star 15"/>
            <p:cNvSpPr/>
            <p:nvPr/>
          </p:nvSpPr>
          <p:spPr>
            <a:xfrm>
              <a:off x="3429000" y="824299"/>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00"/>
                  </a:solidFill>
                </a:ln>
                <a:solidFill>
                  <a:srgbClr val="FFFF00"/>
                </a:solidFill>
              </a:endParaRPr>
            </a:p>
          </p:txBody>
        </p:sp>
        <p:sp>
          <p:nvSpPr>
            <p:cNvPr id="17" name="5-Point Star 16"/>
            <p:cNvSpPr/>
            <p:nvPr/>
          </p:nvSpPr>
          <p:spPr>
            <a:xfrm>
              <a:off x="3214254" y="2514600"/>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00"/>
                  </a:solidFill>
                </a:ln>
                <a:solidFill>
                  <a:srgbClr val="FFFF00"/>
                </a:solidFill>
              </a:endParaRPr>
            </a:p>
          </p:txBody>
        </p:sp>
        <p:sp>
          <p:nvSpPr>
            <p:cNvPr id="18" name="5-Point Star 17"/>
            <p:cNvSpPr/>
            <p:nvPr/>
          </p:nvSpPr>
          <p:spPr>
            <a:xfrm>
              <a:off x="2743200" y="1579464"/>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00"/>
                  </a:solidFill>
                </a:ln>
                <a:solidFill>
                  <a:srgbClr val="FFFF00"/>
                </a:solidFill>
              </a:endParaRPr>
            </a:p>
          </p:txBody>
        </p:sp>
        <p:sp>
          <p:nvSpPr>
            <p:cNvPr id="19" name="5-Point Star 18"/>
            <p:cNvSpPr/>
            <p:nvPr/>
          </p:nvSpPr>
          <p:spPr>
            <a:xfrm>
              <a:off x="5860473" y="4481899"/>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00"/>
                  </a:solidFill>
                </a:ln>
                <a:solidFill>
                  <a:srgbClr val="FFFF00"/>
                </a:solidFill>
              </a:endParaRPr>
            </a:p>
          </p:txBody>
        </p:sp>
        <p:sp>
          <p:nvSpPr>
            <p:cNvPr id="20" name="TextBox 19"/>
            <p:cNvSpPr txBox="1"/>
            <p:nvPr/>
          </p:nvSpPr>
          <p:spPr>
            <a:xfrm>
              <a:off x="4876800" y="4038600"/>
              <a:ext cx="1077667" cy="276999"/>
            </a:xfrm>
            <a:prstGeom prst="rect">
              <a:avLst/>
            </a:prstGeom>
            <a:noFill/>
          </p:spPr>
          <p:txBody>
            <a:bodyPr wrap="none" rtlCol="0">
              <a:spAutoFit/>
            </a:bodyPr>
            <a:lstStyle/>
            <a:p>
              <a:r>
                <a:rPr lang="en-US" sz="1200" b="1" dirty="0" smtClean="0"/>
                <a:t>Santa Barbara</a:t>
              </a:r>
              <a:endParaRPr lang="en-US" sz="1200" b="1" dirty="0"/>
            </a:p>
          </p:txBody>
        </p:sp>
        <p:sp>
          <p:nvSpPr>
            <p:cNvPr id="21" name="5-Point Star 20"/>
            <p:cNvSpPr/>
            <p:nvPr/>
          </p:nvSpPr>
          <p:spPr>
            <a:xfrm>
              <a:off x="4707198" y="4121727"/>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00"/>
                  </a:solidFill>
                </a:ln>
                <a:solidFill>
                  <a:srgbClr val="FFFF00"/>
                </a:solidFill>
              </a:endParaRPr>
            </a:p>
          </p:txBody>
        </p:sp>
        <p:sp>
          <p:nvSpPr>
            <p:cNvPr id="22" name="Rectangle 21"/>
            <p:cNvSpPr/>
            <p:nvPr/>
          </p:nvSpPr>
          <p:spPr>
            <a:xfrm>
              <a:off x="6456218" y="5396298"/>
              <a:ext cx="325582" cy="34640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07198" y="4038600"/>
              <a:ext cx="1447800" cy="1219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762001"/>
              <a:ext cx="1219200" cy="126759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048000" y="2209800"/>
              <a:ext cx="329957" cy="457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6000" y="4419600"/>
              <a:ext cx="966868" cy="276999"/>
            </a:xfrm>
            <a:prstGeom prst="rect">
              <a:avLst/>
            </a:prstGeom>
            <a:noFill/>
          </p:spPr>
          <p:txBody>
            <a:bodyPr wrap="none" rtlCol="0">
              <a:spAutoFit/>
            </a:bodyPr>
            <a:lstStyle/>
            <a:p>
              <a:r>
                <a:rPr lang="en-US" sz="1200" b="1" dirty="0" smtClean="0"/>
                <a:t>Los Angeles</a:t>
              </a:r>
              <a:endParaRPr lang="en-US" sz="1200" b="1" dirty="0"/>
            </a:p>
          </p:txBody>
        </p:sp>
        <p:sp>
          <p:nvSpPr>
            <p:cNvPr id="26" name="TextBox 25"/>
            <p:cNvSpPr txBox="1"/>
            <p:nvPr/>
          </p:nvSpPr>
          <p:spPr>
            <a:xfrm>
              <a:off x="2781580" y="2583781"/>
              <a:ext cx="266420" cy="276999"/>
            </a:xfrm>
            <a:prstGeom prst="rect">
              <a:avLst/>
            </a:prstGeom>
            <a:noFill/>
            <a:ln>
              <a:solidFill>
                <a:schemeClr val="tx1"/>
              </a:solidFill>
            </a:ln>
          </p:spPr>
          <p:txBody>
            <a:bodyPr wrap="none" rtlCol="0">
              <a:spAutoFit/>
            </a:bodyPr>
            <a:lstStyle/>
            <a:p>
              <a:r>
                <a:rPr lang="en-US" sz="1200" b="1" dirty="0"/>
                <a:t>C</a:t>
              </a:r>
            </a:p>
          </p:txBody>
        </p:sp>
        <p:sp>
          <p:nvSpPr>
            <p:cNvPr id="27" name="TextBox 26"/>
            <p:cNvSpPr txBox="1"/>
            <p:nvPr/>
          </p:nvSpPr>
          <p:spPr>
            <a:xfrm>
              <a:off x="6172200" y="5666601"/>
              <a:ext cx="277640" cy="276999"/>
            </a:xfrm>
            <a:prstGeom prst="rect">
              <a:avLst/>
            </a:prstGeom>
            <a:noFill/>
            <a:ln>
              <a:solidFill>
                <a:schemeClr val="tx1"/>
              </a:solidFill>
            </a:ln>
          </p:spPr>
          <p:txBody>
            <a:bodyPr wrap="none" rtlCol="0">
              <a:spAutoFit/>
            </a:bodyPr>
            <a:lstStyle/>
            <a:p>
              <a:r>
                <a:rPr lang="en-US" sz="1200" b="1" dirty="0" smtClean="0"/>
                <a:t>A</a:t>
              </a:r>
              <a:endParaRPr lang="en-US" sz="1200" b="1" dirty="0"/>
            </a:p>
          </p:txBody>
        </p:sp>
        <p:sp>
          <p:nvSpPr>
            <p:cNvPr id="28" name="TextBox 27"/>
            <p:cNvSpPr txBox="1"/>
            <p:nvPr/>
          </p:nvSpPr>
          <p:spPr>
            <a:xfrm>
              <a:off x="4453172" y="5181600"/>
              <a:ext cx="271228" cy="276999"/>
            </a:xfrm>
            <a:prstGeom prst="rect">
              <a:avLst/>
            </a:prstGeom>
            <a:noFill/>
            <a:ln>
              <a:solidFill>
                <a:schemeClr val="tx1"/>
              </a:solidFill>
            </a:ln>
          </p:spPr>
          <p:txBody>
            <a:bodyPr wrap="none" rtlCol="0">
              <a:spAutoFit/>
            </a:bodyPr>
            <a:lstStyle/>
            <a:p>
              <a:r>
                <a:rPr lang="en-US" sz="1200" b="1" dirty="0"/>
                <a:t>B</a:t>
              </a:r>
            </a:p>
          </p:txBody>
        </p:sp>
        <p:sp>
          <p:nvSpPr>
            <p:cNvPr id="29" name="TextBox 28"/>
            <p:cNvSpPr txBox="1"/>
            <p:nvPr/>
          </p:nvSpPr>
          <p:spPr>
            <a:xfrm>
              <a:off x="2057400" y="1905000"/>
              <a:ext cx="282450" cy="276999"/>
            </a:xfrm>
            <a:prstGeom prst="rect">
              <a:avLst/>
            </a:prstGeom>
            <a:noFill/>
            <a:ln>
              <a:solidFill>
                <a:schemeClr val="tx1"/>
              </a:solidFill>
            </a:ln>
          </p:spPr>
          <p:txBody>
            <a:bodyPr wrap="none" rtlCol="0">
              <a:spAutoFit/>
            </a:bodyPr>
            <a:lstStyle/>
            <a:p>
              <a:r>
                <a:rPr lang="en-US" sz="1200" b="1" dirty="0"/>
                <a:t>D</a:t>
              </a:r>
            </a:p>
          </p:txBody>
        </p:sp>
        <p:sp>
          <p:nvSpPr>
            <p:cNvPr id="30" name="TextBox 29"/>
            <p:cNvSpPr txBox="1"/>
            <p:nvPr/>
          </p:nvSpPr>
          <p:spPr>
            <a:xfrm>
              <a:off x="4588785" y="1295400"/>
              <a:ext cx="2726415" cy="1015663"/>
            </a:xfrm>
            <a:prstGeom prst="rect">
              <a:avLst/>
            </a:prstGeom>
            <a:solidFill>
              <a:schemeClr val="bg1"/>
            </a:solidFill>
            <a:ln>
              <a:solidFill>
                <a:schemeClr val="tx1"/>
              </a:solidFill>
            </a:ln>
          </p:spPr>
          <p:txBody>
            <a:bodyPr wrap="square" rtlCol="0">
              <a:spAutoFit/>
            </a:bodyPr>
            <a:lstStyle/>
            <a:p>
              <a:r>
                <a:rPr lang="en-US" sz="1200" b="1" u="sng" dirty="0" smtClean="0"/>
                <a:t>Region</a:t>
              </a:r>
              <a:r>
                <a:rPr lang="en-US" sz="1200" b="1" dirty="0" smtClean="0"/>
                <a:t>   </a:t>
              </a:r>
              <a:r>
                <a:rPr lang="en-US" sz="1200" b="1" u="sng" dirty="0" smtClean="0"/>
                <a:t>Date</a:t>
              </a:r>
              <a:r>
                <a:rPr lang="en-US" sz="1200" b="1" dirty="0" smtClean="0"/>
                <a:t>                             </a:t>
              </a:r>
              <a:r>
                <a:rPr lang="en-US" sz="1200" b="1" u="sng" dirty="0" smtClean="0"/>
                <a:t>DOY</a:t>
              </a:r>
            </a:p>
            <a:p>
              <a:r>
                <a:rPr lang="en-US" sz="1200" b="1" dirty="0" smtClean="0"/>
                <a:t>A            May 14                         134                    </a:t>
              </a:r>
            </a:p>
            <a:p>
              <a:r>
                <a:rPr lang="en-US" sz="1200" b="1" dirty="0" smtClean="0"/>
                <a:t>B            May 15 – May 31        135-151</a:t>
              </a:r>
            </a:p>
            <a:p>
              <a:r>
                <a:rPr lang="en-US" sz="1200" b="1" dirty="0" smtClean="0"/>
                <a:t>C            June 2                           152</a:t>
              </a:r>
            </a:p>
            <a:p>
              <a:r>
                <a:rPr lang="en-US" sz="1200" b="1" dirty="0" smtClean="0"/>
                <a:t>D            June 3-8                       154-159</a:t>
              </a:r>
              <a:endParaRPr lang="en-US" sz="1200" b="1" dirty="0"/>
            </a:p>
          </p:txBody>
        </p:sp>
      </p:grpSp>
    </p:spTree>
    <p:extLst>
      <p:ext uri="{BB962C8B-B14F-4D97-AF65-F5344CB8AC3E}">
        <p14:creationId xmlns:p14="http://schemas.microsoft.com/office/powerpoint/2010/main" xmlns="" val="773022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152400"/>
            <a:ext cx="4267200" cy="3200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5800" y="152400"/>
            <a:ext cx="4267200" cy="3200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 y="3352800"/>
            <a:ext cx="4267200" cy="3200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95800" y="3352800"/>
            <a:ext cx="4267200" cy="3200400"/>
          </a:xfrm>
          <a:prstGeom prst="rect">
            <a:avLst/>
          </a:prstGeom>
        </p:spPr>
      </p:pic>
    </p:spTree>
    <p:extLst>
      <p:ext uri="{BB962C8B-B14F-4D97-AF65-F5344CB8AC3E}">
        <p14:creationId xmlns:p14="http://schemas.microsoft.com/office/powerpoint/2010/main" xmlns="" val="957314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685800"/>
            <a:ext cx="3657600" cy="2743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3657600"/>
            <a:ext cx="3657600" cy="27432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19600" y="685800"/>
            <a:ext cx="3657600" cy="27432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19600" y="3657600"/>
            <a:ext cx="3657600" cy="2743200"/>
          </a:xfrm>
          <a:prstGeom prst="rect">
            <a:avLst/>
          </a:prstGeom>
        </p:spPr>
      </p:pic>
      <p:sp>
        <p:nvSpPr>
          <p:cNvPr id="6" name="TextBox 5"/>
          <p:cNvSpPr txBox="1"/>
          <p:nvPr/>
        </p:nvSpPr>
        <p:spPr>
          <a:xfrm>
            <a:off x="1676400" y="76200"/>
            <a:ext cx="5486400" cy="523220"/>
          </a:xfrm>
          <a:prstGeom prst="rect">
            <a:avLst/>
          </a:prstGeom>
          <a:noFill/>
        </p:spPr>
        <p:txBody>
          <a:bodyPr wrap="square" rtlCol="0">
            <a:spAutoFit/>
          </a:bodyPr>
          <a:lstStyle/>
          <a:p>
            <a:pPr algn="ctr"/>
            <a:r>
              <a:rPr lang="en-US" sz="2800" dirty="0" smtClean="0">
                <a:solidFill>
                  <a:srgbClr val="FF0000"/>
                </a:solidFill>
              </a:rPr>
              <a:t>Balloon Soundings – Low Altitude</a:t>
            </a:r>
            <a:endParaRPr lang="en-US" sz="2800" dirty="0">
              <a:solidFill>
                <a:srgbClr val="FF0000"/>
              </a:solidFill>
            </a:endParaRPr>
          </a:p>
        </p:txBody>
      </p:sp>
    </p:spTree>
    <p:extLst>
      <p:ext uri="{BB962C8B-B14F-4D97-AF65-F5344CB8AC3E}">
        <p14:creationId xmlns:p14="http://schemas.microsoft.com/office/powerpoint/2010/main" xmlns="" val="4010079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rcRect t="4444" b="5556"/>
          <a:stretch>
            <a:fillRect/>
          </a:stretch>
        </p:blipFill>
        <p:spPr>
          <a:xfrm>
            <a:off x="1959428" y="685800"/>
            <a:ext cx="5225143" cy="6172200"/>
          </a:xfrm>
          <a:prstGeom prst="rect">
            <a:avLst/>
          </a:prstGeom>
        </p:spPr>
      </p:pic>
      <p:sp>
        <p:nvSpPr>
          <p:cNvPr id="4" name="TextBox 3"/>
          <p:cNvSpPr txBox="1"/>
          <p:nvPr/>
        </p:nvSpPr>
        <p:spPr>
          <a:xfrm>
            <a:off x="4174214" y="1399401"/>
            <a:ext cx="277640" cy="276999"/>
          </a:xfrm>
          <a:prstGeom prst="rect">
            <a:avLst/>
          </a:prstGeom>
          <a:noFill/>
        </p:spPr>
        <p:txBody>
          <a:bodyPr wrap="none" rtlCol="0">
            <a:spAutoFit/>
          </a:bodyPr>
          <a:lstStyle/>
          <a:p>
            <a:r>
              <a:rPr lang="en-US" sz="1200" b="1" dirty="0" smtClean="0"/>
              <a:t>A</a:t>
            </a:r>
            <a:endParaRPr lang="en-US" sz="1200" b="1" dirty="0"/>
          </a:p>
        </p:txBody>
      </p:sp>
      <p:sp>
        <p:nvSpPr>
          <p:cNvPr id="7" name="TextBox 6"/>
          <p:cNvSpPr txBox="1"/>
          <p:nvPr/>
        </p:nvSpPr>
        <p:spPr>
          <a:xfrm>
            <a:off x="5638800" y="1399401"/>
            <a:ext cx="271228" cy="276999"/>
          </a:xfrm>
          <a:prstGeom prst="rect">
            <a:avLst/>
          </a:prstGeom>
          <a:noFill/>
        </p:spPr>
        <p:txBody>
          <a:bodyPr wrap="none" rtlCol="0">
            <a:spAutoFit/>
          </a:bodyPr>
          <a:lstStyle/>
          <a:p>
            <a:r>
              <a:rPr lang="en-US" sz="1200" b="1" dirty="0" smtClean="0"/>
              <a:t>B</a:t>
            </a:r>
            <a:endParaRPr lang="en-US" sz="1200" b="1" dirty="0"/>
          </a:p>
        </p:txBody>
      </p:sp>
      <p:sp>
        <p:nvSpPr>
          <p:cNvPr id="8" name="TextBox 7"/>
          <p:cNvSpPr txBox="1"/>
          <p:nvPr/>
        </p:nvSpPr>
        <p:spPr>
          <a:xfrm>
            <a:off x="6248400" y="1399401"/>
            <a:ext cx="266420" cy="276999"/>
          </a:xfrm>
          <a:prstGeom prst="rect">
            <a:avLst/>
          </a:prstGeom>
          <a:noFill/>
        </p:spPr>
        <p:txBody>
          <a:bodyPr wrap="none" rtlCol="0">
            <a:spAutoFit/>
          </a:bodyPr>
          <a:lstStyle/>
          <a:p>
            <a:r>
              <a:rPr lang="en-US" sz="1200" b="1" dirty="0"/>
              <a:t>C</a:t>
            </a:r>
          </a:p>
        </p:txBody>
      </p:sp>
      <p:sp>
        <p:nvSpPr>
          <p:cNvPr id="6" name="TextBox 5"/>
          <p:cNvSpPr txBox="1"/>
          <p:nvPr/>
        </p:nvSpPr>
        <p:spPr>
          <a:xfrm>
            <a:off x="990600" y="228600"/>
            <a:ext cx="7239000" cy="523220"/>
          </a:xfrm>
          <a:prstGeom prst="rect">
            <a:avLst/>
          </a:prstGeom>
          <a:noFill/>
        </p:spPr>
        <p:txBody>
          <a:bodyPr wrap="square" rtlCol="0">
            <a:spAutoFit/>
          </a:bodyPr>
          <a:lstStyle/>
          <a:p>
            <a:pPr algn="ctr"/>
            <a:r>
              <a:rPr lang="en-US" sz="2800" dirty="0" smtClean="0">
                <a:solidFill>
                  <a:srgbClr val="FF0000"/>
                </a:solidFill>
              </a:rPr>
              <a:t>Basic Near-Surface Meteorology</a:t>
            </a:r>
            <a:endParaRPr lang="en-US" sz="2800" dirty="0">
              <a:solidFill>
                <a:srgbClr val="FF0000"/>
              </a:solidFill>
            </a:endParaRPr>
          </a:p>
        </p:txBody>
      </p:sp>
    </p:spTree>
    <p:extLst>
      <p:ext uri="{BB962C8B-B14F-4D97-AF65-F5344CB8AC3E}">
        <p14:creationId xmlns:p14="http://schemas.microsoft.com/office/powerpoint/2010/main" xmlns="" val="172023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4546" t="3571" r="7955" b="5952"/>
          <a:stretch/>
        </p:blipFill>
        <p:spPr>
          <a:xfrm>
            <a:off x="2667000" y="990600"/>
            <a:ext cx="4267200" cy="5791200"/>
          </a:xfrm>
          <a:prstGeom prst="rect">
            <a:avLst/>
          </a:prstGeom>
        </p:spPr>
      </p:pic>
      <p:sp>
        <p:nvSpPr>
          <p:cNvPr id="4" name="TextBox 3"/>
          <p:cNvSpPr txBox="1"/>
          <p:nvPr/>
        </p:nvSpPr>
        <p:spPr>
          <a:xfrm>
            <a:off x="2590800" y="304800"/>
            <a:ext cx="4648200" cy="646331"/>
          </a:xfrm>
          <a:prstGeom prst="rect">
            <a:avLst/>
          </a:prstGeom>
          <a:noFill/>
        </p:spPr>
        <p:txBody>
          <a:bodyPr wrap="square" rtlCol="0">
            <a:spAutoFit/>
          </a:bodyPr>
          <a:lstStyle/>
          <a:p>
            <a:pPr algn="ctr"/>
            <a:r>
              <a:rPr lang="en-US" sz="3600" dirty="0" smtClean="0">
                <a:solidFill>
                  <a:srgbClr val="FF0000"/>
                </a:solidFill>
              </a:rPr>
              <a:t>Surface Fluxes</a:t>
            </a:r>
            <a:endParaRPr lang="en-US" sz="3600" dirty="0">
              <a:solidFill>
                <a:srgbClr val="FF0000"/>
              </a:solidFill>
            </a:endParaRPr>
          </a:p>
        </p:txBody>
      </p:sp>
    </p:spTree>
    <p:extLst>
      <p:ext uri="{BB962C8B-B14F-4D97-AF65-F5344CB8AC3E}">
        <p14:creationId xmlns:p14="http://schemas.microsoft.com/office/powerpoint/2010/main" xmlns="" val="116326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10364</TotalTime>
  <Words>651</Words>
  <Application>Microsoft Office PowerPoint</Application>
  <PresentationFormat>On-screen Show (4:3)</PresentationFormat>
  <Paragraphs>61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Ship-board Flux Measurements made during CalNex 2010  C.W. Fairall , D.E. Wolfe, S. Pezoa, L. Bariteau, B. Blomquist, C. Sweeney   </vt:lpstr>
      <vt:lpstr>Basic Observation Summary</vt:lpstr>
      <vt:lpstr>Slide 3</vt:lpstr>
      <vt:lpstr>Doppler Cloud Radar and Wind Profiler</vt:lpstr>
      <vt:lpstr>Slide 5</vt:lpstr>
      <vt:lpstr>Slide 6</vt:lpstr>
      <vt:lpstr>Slide 7</vt:lpstr>
      <vt:lpstr>Slide 8</vt:lpstr>
      <vt:lpstr>Slide 9</vt:lpstr>
      <vt:lpstr>Slide 10</vt:lpstr>
      <vt:lpstr>Slide 11</vt:lpstr>
      <vt:lpstr>Slide 12</vt:lpstr>
      <vt:lpstr>Cloud Views</vt:lpstr>
      <vt:lpstr>Combined Ceilometer – Cloud Radar</vt:lpstr>
      <vt:lpstr>Slide 15</vt:lpstr>
      <vt:lpstr>Slide 16</vt:lpstr>
      <vt:lpstr>Measurements of CO2 and CH4 Blomquist/Huebert and Sweeney/McGillis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Wolfe</dc:creator>
  <cp:lastModifiedBy>cfairall</cp:lastModifiedBy>
  <cp:revision>89</cp:revision>
  <cp:lastPrinted>2010-12-01T21:38:02Z</cp:lastPrinted>
  <dcterms:created xsi:type="dcterms:W3CDTF">2006-08-16T00:00:00Z</dcterms:created>
  <dcterms:modified xsi:type="dcterms:W3CDTF">2011-01-10T18:24:37Z</dcterms:modified>
</cp:coreProperties>
</file>